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80" r:id="rId4"/>
    <p:sldId id="278" r:id="rId5"/>
    <p:sldId id="279" r:id="rId6"/>
    <p:sldId id="267" r:id="rId7"/>
    <p:sldId id="269" r:id="rId8"/>
    <p:sldId id="257" r:id="rId9"/>
    <p:sldId id="265" r:id="rId10"/>
    <p:sldId id="264" r:id="rId11"/>
    <p:sldId id="266" r:id="rId12"/>
    <p:sldId id="272" r:id="rId13"/>
    <p:sldId id="271" r:id="rId14"/>
    <p:sldId id="277" r:id="rId15"/>
    <p:sldId id="261" r:id="rId16"/>
    <p:sldId id="262" r:id="rId17"/>
    <p:sldId id="275" r:id="rId18"/>
    <p:sldId id="276" r:id="rId19"/>
    <p:sldId id="28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82CE2-5BCB-4D4B-9DD4-12FB5318C422}" type="datetimeFigureOut">
              <a:rPr lang="en-CA" smtClean="0"/>
              <a:pPr/>
              <a:t>2016-06-13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1464E-00B2-40E6-A43D-5F2AAE773F1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1464E-00B2-40E6-A43D-5F2AAE773F13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1464E-00B2-40E6-A43D-5F2AAE773F13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lar_power_in_German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ea.org/Issues/Content.aspx?ItemNumber=5452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ainingclimatechange.ca/index.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ergyeducation.ca/encyclopedia/Electricit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ergyeducation.ca/encyclopedia/Electrical_gener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r>
              <a:rPr lang="en-CA" dirty="0" smtClean="0"/>
              <a:t>Generating Solutions to Electrical Energy Production</a:t>
            </a:r>
            <a:endParaRPr lang="en-CA" dirty="0"/>
          </a:p>
        </p:txBody>
      </p:sp>
      <p:pic>
        <p:nvPicPr>
          <p:cNvPr id="5" name="Picture 2" descr="Wolfe Island Wind F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3645276" cy="2743200"/>
          </a:xfrm>
          <a:prstGeom prst="rect">
            <a:avLst/>
          </a:prstGeom>
          <a:noFill/>
        </p:spPr>
      </p:pic>
      <p:pic>
        <p:nvPicPr>
          <p:cNvPr id="6" name="Picture 4" descr="http://project_images.s3.amazonaws.com/1334685192-CanadianSolarFarm_04_300.jpg?AWSAccessKeyId=AKIAIKQI22GI7V42OCNQ&amp;Expires=1460504025&amp;Signature=EKyo59Z0LeX%2Blp2NV0ozmxvpQQI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971800"/>
            <a:ext cx="4095481" cy="271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Wind and Solar Energy Need Storage</a:t>
            </a:r>
            <a:endParaRPr lang="en-CA" dirty="0"/>
          </a:p>
        </p:txBody>
      </p:sp>
      <p:pic>
        <p:nvPicPr>
          <p:cNvPr id="21506" name="Picture 2" descr="Germany_Electricity_Generation_5-25-26-2012.png (773×35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8693957" cy="39814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33600" y="6211669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https://en.wikipedia.org/wiki/Solar_power_in_Germany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How to Store Electrical Energy</a:t>
            </a:r>
            <a:endParaRPr lang="en-CA" dirty="0"/>
          </a:p>
        </p:txBody>
      </p:sp>
      <p:pic>
        <p:nvPicPr>
          <p:cNvPr id="4" name="Picture 3" descr="Capital costs of energy storage technologi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781800" cy="497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6248400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u="sng" dirty="0" smtClean="0">
                <a:hlinkClick r:id="rId3"/>
              </a:rPr>
              <a:t>http://www.awea.org/Issues/Content.aspx?ItemNumber=5452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Demonstrating Energy Storage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5105400"/>
            <a:ext cx="3200400" cy="1219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CA" dirty="0" smtClean="0"/>
              <a:t>1 F, 5 V</a:t>
            </a:r>
          </a:p>
          <a:p>
            <a:pPr>
              <a:buNone/>
            </a:pPr>
            <a:r>
              <a:rPr lang="en-CA" dirty="0" smtClean="0"/>
              <a:t>Arbor Scientific $25 US</a:t>
            </a:r>
          </a:p>
          <a:p>
            <a:pPr>
              <a:buNone/>
            </a:pPr>
            <a:r>
              <a:rPr lang="en-CA" dirty="0" err="1" smtClean="0"/>
              <a:t>Sargent</a:t>
            </a:r>
            <a:r>
              <a:rPr lang="en-CA" dirty="0" smtClean="0"/>
              <a:t> Welch.ca $69 </a:t>
            </a:r>
            <a:endParaRPr lang="en-CA" dirty="0"/>
          </a:p>
        </p:txBody>
      </p:sp>
      <p:pic>
        <p:nvPicPr>
          <p:cNvPr id="4098" name="Picture 2" descr="1 Farad Capaci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0"/>
            <a:ext cx="3581400" cy="3370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kidder.ca/media/catalog/product/cache/1/thumbnail/600x/17f82f742ffe127f42dca9de82fb58b1/8/0/80-3568-35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8200"/>
            <a:ext cx="607868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953000"/>
            <a:ext cx="6477000" cy="140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1.5 V, 200 </a:t>
            </a:r>
            <a:r>
              <a:rPr lang="en-CA" dirty="0" err="1" smtClean="0"/>
              <a:t>mA</a:t>
            </a:r>
            <a:r>
              <a:rPr lang="en-CA" dirty="0" smtClean="0"/>
              <a:t>  $16 Kidder (53 $/W)</a:t>
            </a:r>
          </a:p>
          <a:p>
            <a:pPr>
              <a:buNone/>
            </a:pPr>
            <a:r>
              <a:rPr lang="en-CA" dirty="0" smtClean="0"/>
              <a:t>0.45 V, 200 </a:t>
            </a:r>
            <a:r>
              <a:rPr lang="en-CA" dirty="0" err="1" smtClean="0"/>
              <a:t>mA</a:t>
            </a:r>
            <a:r>
              <a:rPr lang="en-CA" dirty="0" smtClean="0"/>
              <a:t>, $19 Boreal (211 $/W)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Demonstrating Solar Power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Demonstrating Solar Power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5562600"/>
            <a:ext cx="6169855" cy="828822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$1.29 Solar Powered Garden Light</a:t>
            </a:r>
            <a:endParaRPr lang="en-CA" dirty="0"/>
          </a:p>
        </p:txBody>
      </p:sp>
      <p:pic>
        <p:nvPicPr>
          <p:cNvPr id="34818" name="Picture 2" descr="http://canadiantire.scene7.com/is/image/CanadianTire/0524789_1?$sri-image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3733800" cy="373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Demonstrating EM Generation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953000"/>
            <a:ext cx="8229600" cy="152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dirty="0" smtClean="0"/>
              <a:t>	The faster the axle spins, the more energy. This is hard to do with a simple hobby motor. It is much easier if the motor is geared.</a:t>
            </a:r>
            <a:endParaRPr lang="en-CA" dirty="0"/>
          </a:p>
        </p:txBody>
      </p:sp>
      <p:pic>
        <p:nvPicPr>
          <p:cNvPr id="4098" name="Picture 2" descr="http://kidder.ca/media/catalog/product/cache/1/thumbnail/600x/17f82f742ffe127f42dca9de82fb58b1/8/0/80-3550-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3924072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05400"/>
            <a:ext cx="84582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	These motors were part of the Lego </a:t>
            </a:r>
            <a:r>
              <a:rPr lang="en-CA" dirty="0" err="1" smtClean="0"/>
              <a:t>Mindstorm</a:t>
            </a:r>
            <a:r>
              <a:rPr lang="en-CA" dirty="0" smtClean="0"/>
              <a:t> robotic kits in the 90’s, eBay $15 to $100! </a:t>
            </a:r>
            <a:endParaRPr lang="en-CA" dirty="0"/>
          </a:p>
        </p:txBody>
      </p:sp>
      <p:pic>
        <p:nvPicPr>
          <p:cNvPr id="5" name="Picture 4" descr="http://i.ebayimg.com/t/Lego-Technic-71427-Power-Motor-9-V-aus-8735-/00/s/OTk5WDExMTU=/z/uEYAAOSwLVZVq3Ia/$_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371600"/>
            <a:ext cx="48792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dirty="0" smtClean="0"/>
              <a:t>Demonstrating EM Generation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Demonstrating EM Generation</a:t>
            </a:r>
            <a:endParaRPr lang="en-CA" dirty="0"/>
          </a:p>
        </p:txBody>
      </p:sp>
      <p:pic>
        <p:nvPicPr>
          <p:cNvPr id="4" name="Picture 3" descr="Hand Crank Generators Grou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066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2075986">
            <a:off x="3254563" y="4174653"/>
            <a:ext cx="16002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 rot="18426429">
            <a:off x="3217450" y="4244193"/>
            <a:ext cx="16002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 rot="2075986">
            <a:off x="5083363" y="3107853"/>
            <a:ext cx="16002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 rot="18426429">
            <a:off x="5046250" y="3177393"/>
            <a:ext cx="16002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05400"/>
            <a:ext cx="75438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Don’t buy the cheap versions!</a:t>
            </a:r>
          </a:p>
          <a:p>
            <a:pPr>
              <a:buNone/>
            </a:pPr>
            <a:r>
              <a:rPr lang="en-CA" dirty="0" smtClean="0"/>
              <a:t>Genecon $61 US, </a:t>
            </a:r>
            <a:r>
              <a:rPr lang="en-CA" dirty="0" err="1" smtClean="0"/>
              <a:t>Arborscience</a:t>
            </a:r>
            <a:r>
              <a:rPr lang="en-CA" dirty="0" smtClean="0"/>
              <a:t>, $100 Boreal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ages.mec.ca/fluid/customers/c822/5027-913/generated/5027-913_AST04_view1_720x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5791200" cy="57912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5181600"/>
            <a:ext cx="38100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$6 Dynamo flashlight 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Demonstrating EM Generation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5029200"/>
            <a:ext cx="56388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dirty="0" smtClean="0"/>
              <a:t>	Visualizing and Understanding the Science of Climate Change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+mn-lt"/>
              </a:rPr>
              <a:t>A Great</a:t>
            </a:r>
            <a:r>
              <a:rPr lang="en-CA" dirty="0" smtClean="0"/>
              <a:t> Online Resource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219199"/>
            <a:ext cx="3352800" cy="381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05200" y="62484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u="sng" dirty="0" smtClean="0">
                <a:hlinkClick r:id="rId3"/>
              </a:rPr>
              <a:t>http://www.explainingclimatechange.ca/index.html</a:t>
            </a:r>
            <a:r>
              <a:rPr lang="en-CA" dirty="0" smtClean="0"/>
              <a:t>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r>
              <a:rPr lang="en-CA" dirty="0" smtClean="0"/>
              <a:t>Climate Change is a Fact</a:t>
            </a:r>
            <a:endParaRPr lang="en-CA" dirty="0"/>
          </a:p>
        </p:txBody>
      </p:sp>
      <p:pic>
        <p:nvPicPr>
          <p:cNvPr id="12290" name="Picture 2" descr="Temperature data from four international science institutions. All show rapid warming in the past few decades and that the last decade has been the warmest on recor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342275" cy="5029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719712" y="6488668"/>
            <a:ext cx="4424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http://climate.nasa.gov/scientific-consensus/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.ebayimg.com/t/Lego-Technic-71427-Power-Motor-9-V-aus-8735-/00/s/OTk5WDExMTU=/z/uEYAAOSwLVZVq3Ia/$_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kidder.ca/media/catalog/product/cache/1/thumbnail/600x/17f82f742ffe127f42dca9de82fb58b1/8/0/80-3568-35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64467"/>
            <a:ext cx="4343400" cy="329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1 Farad Capaci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22728"/>
            <a:ext cx="2895600" cy="272527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3200400"/>
            <a:ext cx="3733800" cy="990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CA" sz="6500" dirty="0" smtClean="0"/>
              <a:t>Time to play! </a:t>
            </a:r>
          </a:p>
          <a:p>
            <a:pPr>
              <a:buNone/>
            </a:pPr>
            <a:r>
              <a:rPr lang="en-CA" dirty="0" smtClean="0"/>
              <a:t>	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ttp://cdn.bgr.com/2014/01/climate-change-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652931" cy="58578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200400" y="6477000"/>
            <a:ext cx="5715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http://cdn.bgr.com/2014/01/climate-change-33.gif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609600" y="2133600"/>
            <a:ext cx="83058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“In science, 'fact' can only mean 'confirmed to such a degree that it would be perverse to withhold provisional assent.'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CA" sz="32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suppose that apples might start to rise tomorrow, but the possibility does not merit equal time in physics classrooms.”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Stephen Jay Gould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7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077200" cy="1470025"/>
          </a:xfrm>
        </p:spPr>
        <p:txBody>
          <a:bodyPr/>
          <a:lstStyle/>
          <a:p>
            <a:r>
              <a:rPr lang="en-CA" dirty="0" smtClean="0"/>
              <a:t>Climate Change </a:t>
            </a:r>
            <a:r>
              <a:rPr lang="en-CA" u="sng" dirty="0" smtClean="0"/>
              <a:t>by human activity</a:t>
            </a:r>
            <a:r>
              <a:rPr lang="en-CA" dirty="0" smtClean="0"/>
              <a:t> is a ‘Fact’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077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Climate Change </a:t>
            </a:r>
            <a:r>
              <a:rPr kumimoji="0" lang="en-CA" sz="4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 human activity</a:t>
            </a: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a ‘Fact’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0" y="6172200"/>
            <a:ext cx="4424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http://climate.nasa.gov/scientific-consensus/</a:t>
            </a:r>
            <a:endParaRPr lang="en-CA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2362200"/>
            <a:ext cx="8305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CA" sz="3200" dirty="0" smtClean="0"/>
              <a:t>“97% of actively publishing scientists agree: Climate-warming trends over the past century are extremely likely due to human activities. </a:t>
            </a:r>
          </a:p>
          <a:p>
            <a:pPr lvl="0" algn="ctr">
              <a:spcBef>
                <a:spcPct val="20000"/>
              </a:spcBef>
            </a:pPr>
            <a:endParaRPr lang="en-CA" sz="3200" dirty="0" smtClean="0"/>
          </a:p>
          <a:p>
            <a:pPr lvl="0" algn="ctr">
              <a:spcBef>
                <a:spcPct val="20000"/>
              </a:spcBef>
            </a:pPr>
            <a:r>
              <a:rPr lang="en-CA" sz="3200" dirty="0" smtClean="0"/>
              <a:t>In addition, most of the leading scientific organizations worldwide have issued public statements endorsing this position.” </a:t>
            </a:r>
            <a:r>
              <a:rPr kumimoji="0" lang="en-C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CA" sz="7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819400" y="2971800"/>
            <a:ext cx="3429000" cy="3429000"/>
          </a:xfrm>
          <a:prstGeom prst="ellipse">
            <a:avLst/>
          </a:prstGeom>
          <a:solidFill>
            <a:srgbClr val="92D05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3962400" y="990600"/>
            <a:ext cx="3429000" cy="3429000"/>
          </a:xfrm>
          <a:prstGeom prst="ellipse">
            <a:avLst/>
          </a:prstGeom>
          <a:solidFill>
            <a:srgbClr val="92D05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3886200" y="2362200"/>
            <a:ext cx="3429000" cy="3429000"/>
          </a:xfrm>
          <a:prstGeom prst="ellipse">
            <a:avLst/>
          </a:prstGeom>
          <a:solidFill>
            <a:srgbClr val="92D05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1447800" y="2590800"/>
            <a:ext cx="3429000" cy="3429000"/>
          </a:xfrm>
          <a:prstGeom prst="ellipse">
            <a:avLst/>
          </a:prstGeom>
          <a:solidFill>
            <a:srgbClr val="92D05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1295400" y="914400"/>
            <a:ext cx="3429000" cy="3429000"/>
          </a:xfrm>
          <a:prstGeom prst="ellipse">
            <a:avLst/>
          </a:prstGeom>
          <a:solidFill>
            <a:srgbClr val="92D05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2514600" y="381000"/>
            <a:ext cx="3429000" cy="3429000"/>
          </a:xfrm>
          <a:prstGeom prst="ellipse">
            <a:avLst/>
          </a:prstGeom>
          <a:solidFill>
            <a:srgbClr val="92D05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209800" y="2209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Science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22098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Technology</a:t>
            </a:r>
            <a:endParaRPr lang="en-CA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4572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Economics</a:t>
            </a:r>
            <a:endParaRPr lang="en-CA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3886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Education</a:t>
            </a:r>
            <a:endParaRPr lang="en-CA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3657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Politics</a:t>
            </a:r>
            <a:endParaRPr lang="en-C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1447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 smtClean="0"/>
              <a:t>Hope</a:t>
            </a:r>
            <a:endParaRPr lang="en-CA" sz="5400" dirty="0"/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r>
              <a:rPr lang="en-CA" dirty="0" smtClean="0"/>
              <a:t>The solution will come from ...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9" grpId="0" animBg="1"/>
      <p:bldP spid="16" grpId="0" animBg="1"/>
      <p:bldP spid="18" grpId="0" animBg="1"/>
      <p:bldP spid="14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r>
              <a:rPr lang="en-CA" dirty="0" smtClean="0"/>
              <a:t>‘Alternative’ Energy Sources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8305800" cy="2133600"/>
          </a:xfrm>
        </p:spPr>
        <p:txBody>
          <a:bodyPr>
            <a:normAutofit fontScale="40000" lnSpcReduction="2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Wolfe Island 				Simcoe Ontario</a:t>
            </a:r>
          </a:p>
          <a:p>
            <a:pPr algn="l"/>
            <a:r>
              <a:rPr lang="en-CA" sz="7000" dirty="0" smtClean="0">
                <a:solidFill>
                  <a:schemeClr val="tx1"/>
                </a:solidFill>
              </a:rPr>
              <a:t>What do you see?</a:t>
            </a:r>
          </a:p>
          <a:p>
            <a:pPr marL="514350" indent="-514350" algn="l">
              <a:buAutoNum type="alphaUcParenR"/>
            </a:pPr>
            <a:r>
              <a:rPr lang="en-CA" sz="7000" dirty="0" smtClean="0">
                <a:solidFill>
                  <a:schemeClr val="tx1"/>
                </a:solidFill>
              </a:rPr>
              <a:t>noise, bird deaths, ugliness, loss of farmland</a:t>
            </a:r>
          </a:p>
          <a:p>
            <a:pPr marL="514350" indent="-514350" algn="l">
              <a:buAutoNum type="alphaUcParenR"/>
            </a:pPr>
            <a:r>
              <a:rPr lang="en-CA" sz="7000" dirty="0" smtClean="0">
                <a:solidFill>
                  <a:schemeClr val="tx1"/>
                </a:solidFill>
              </a:rPr>
              <a:t>elegance, hope, progress</a:t>
            </a:r>
          </a:p>
          <a:p>
            <a:pPr marL="514350" indent="-514350" algn="l">
              <a:buAutoNum type="alphaUcParenR"/>
            </a:pPr>
            <a:r>
              <a:rPr lang="en-CA" sz="7000" dirty="0" smtClean="0">
                <a:solidFill>
                  <a:schemeClr val="tx1"/>
                </a:solidFill>
              </a:rPr>
              <a:t>hippy pipe dreams, economic impossibility</a:t>
            </a:r>
            <a:endParaRPr lang="en-CA" sz="7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Wolfe Island Wind F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645276" cy="2743200"/>
          </a:xfrm>
          <a:prstGeom prst="rect">
            <a:avLst/>
          </a:prstGeom>
          <a:noFill/>
        </p:spPr>
      </p:pic>
      <p:pic>
        <p:nvPicPr>
          <p:cNvPr id="5124" name="Picture 4" descr="http://project_images.s3.amazonaws.com/1334685192-CanadianSolarFarm_04_300.jpg?AWSAccessKeyId=AKIAIKQI22GI7V42OCNQ&amp;Expires=1460504025&amp;Signature=EKyo59Z0LeX%2Blp2NV0ozmxvpQQI%3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095481" cy="271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Things are changing fast!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1714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66800" y="5867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4"/>
              </a:rPr>
              <a:t>http://energyeducation.ca/encyclopedia/Electricity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Where are things changing most?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2133600" y="59436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http://energyeducation.ca/encyclopedia/Electrical_generation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4202" y="1219200"/>
            <a:ext cx="651474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286</Words>
  <Application>Microsoft Office PowerPoint</Application>
  <PresentationFormat>On-screen Show (4:3)</PresentationFormat>
  <Paragraphs>61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Generating Solutions to Electrical Energy Production</vt:lpstr>
      <vt:lpstr>Climate Change is a Fact</vt:lpstr>
      <vt:lpstr>Slide 3</vt:lpstr>
      <vt:lpstr>Climate Change by human activity is a ‘Fact’</vt:lpstr>
      <vt:lpstr>Slide 5</vt:lpstr>
      <vt:lpstr>The solution will come from ...</vt:lpstr>
      <vt:lpstr>‘Alternative’ Energy Sources</vt:lpstr>
      <vt:lpstr>Things are changing fast!</vt:lpstr>
      <vt:lpstr>Where are things changing most?</vt:lpstr>
      <vt:lpstr>Wind and Solar Energy Need Storage</vt:lpstr>
      <vt:lpstr>How to Store Electrical Energy</vt:lpstr>
      <vt:lpstr>Demonstrating Energy Storage</vt:lpstr>
      <vt:lpstr>Demonstrating Solar Power</vt:lpstr>
      <vt:lpstr>Demonstrating Solar Power</vt:lpstr>
      <vt:lpstr>Demonstrating EM Generation</vt:lpstr>
      <vt:lpstr>Demonstrating EM Generation</vt:lpstr>
      <vt:lpstr>Demonstrating EM Generation</vt:lpstr>
      <vt:lpstr>Demonstrating EM Generation</vt:lpstr>
      <vt:lpstr>A Great Online Resource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Energy Solutions</dc:title>
  <dc:creator>Roberta Tevlin</dc:creator>
  <cp:lastModifiedBy>Roberta Tevlin</cp:lastModifiedBy>
  <cp:revision>113</cp:revision>
  <dcterms:created xsi:type="dcterms:W3CDTF">2006-08-16T00:00:00Z</dcterms:created>
  <dcterms:modified xsi:type="dcterms:W3CDTF">2016-06-13T23:27:12Z</dcterms:modified>
</cp:coreProperties>
</file>